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ppt/comments/comment14.xml" ContentType="application/vnd.openxmlformats-officedocument.presentationml.comments+xml"/>
  <Override PartName="/ppt/comments/comment15.xml" ContentType="application/vnd.openxmlformats-officedocument.presentationml.comments+xml"/>
  <Override PartName="/ppt/comments/comment16.xml" ContentType="application/vnd.openxmlformats-officedocument.presentationml.comments+xml"/>
  <Override PartName="/ppt/comments/comment17.xml" ContentType="application/vnd.openxmlformats-officedocument.presentationml.comments+xml"/>
  <Override PartName="/ppt/comments/comment18.xml" ContentType="application/vnd.openxmlformats-officedocument.presentationml.comments+xml"/>
  <Override PartName="/ppt/comments/comment19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46"/>
  </p:notesMasterIdLst>
  <p:handoutMasterIdLst>
    <p:handoutMasterId r:id="rId47"/>
  </p:handoutMasterIdLst>
  <p:sldIdLst>
    <p:sldId id="278" r:id="rId2"/>
    <p:sldId id="392" r:id="rId3"/>
    <p:sldId id="442" r:id="rId4"/>
    <p:sldId id="397" r:id="rId5"/>
    <p:sldId id="393" r:id="rId6"/>
    <p:sldId id="395" r:id="rId7"/>
    <p:sldId id="432" r:id="rId8"/>
    <p:sldId id="412" r:id="rId9"/>
    <p:sldId id="396" r:id="rId10"/>
    <p:sldId id="413" r:id="rId11"/>
    <p:sldId id="414" r:id="rId12"/>
    <p:sldId id="417" r:id="rId13"/>
    <p:sldId id="435" r:id="rId14"/>
    <p:sldId id="436" r:id="rId15"/>
    <p:sldId id="443" r:id="rId16"/>
    <p:sldId id="437" r:id="rId17"/>
    <p:sldId id="438" r:id="rId18"/>
    <p:sldId id="441" r:id="rId19"/>
    <p:sldId id="439" r:id="rId20"/>
    <p:sldId id="440" r:id="rId21"/>
    <p:sldId id="404" r:id="rId22"/>
    <p:sldId id="406" r:id="rId23"/>
    <p:sldId id="433" r:id="rId24"/>
    <p:sldId id="434" r:id="rId25"/>
    <p:sldId id="408" r:id="rId26"/>
    <p:sldId id="410" r:id="rId27"/>
    <p:sldId id="409" r:id="rId28"/>
    <p:sldId id="411" r:id="rId29"/>
    <p:sldId id="415" r:id="rId30"/>
    <p:sldId id="407" r:id="rId31"/>
    <p:sldId id="416" r:id="rId32"/>
    <p:sldId id="418" r:id="rId33"/>
    <p:sldId id="419" r:id="rId34"/>
    <p:sldId id="422" r:id="rId35"/>
    <p:sldId id="423" r:id="rId36"/>
    <p:sldId id="426" r:id="rId37"/>
    <p:sldId id="427" r:id="rId38"/>
    <p:sldId id="429" r:id="rId39"/>
    <p:sldId id="430" r:id="rId40"/>
    <p:sldId id="431" r:id="rId41"/>
    <p:sldId id="428" r:id="rId42"/>
    <p:sldId id="421" r:id="rId43"/>
    <p:sldId id="425" r:id="rId44"/>
    <p:sldId id="340" r:id="rId45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296B996-0434-4117-96AB-43A84F9BF36B}">
          <p14:sldIdLst>
            <p14:sldId id="278"/>
            <p14:sldId id="392"/>
            <p14:sldId id="442"/>
            <p14:sldId id="397"/>
            <p14:sldId id="393"/>
            <p14:sldId id="395"/>
            <p14:sldId id="432"/>
            <p14:sldId id="412"/>
            <p14:sldId id="396"/>
            <p14:sldId id="413"/>
            <p14:sldId id="414"/>
            <p14:sldId id="417"/>
            <p14:sldId id="435"/>
            <p14:sldId id="436"/>
            <p14:sldId id="443"/>
            <p14:sldId id="437"/>
            <p14:sldId id="438"/>
            <p14:sldId id="441"/>
            <p14:sldId id="439"/>
            <p14:sldId id="440"/>
            <p14:sldId id="404"/>
            <p14:sldId id="406"/>
            <p14:sldId id="433"/>
            <p14:sldId id="434"/>
            <p14:sldId id="408"/>
            <p14:sldId id="410"/>
            <p14:sldId id="409"/>
            <p14:sldId id="411"/>
            <p14:sldId id="415"/>
            <p14:sldId id="407"/>
            <p14:sldId id="416"/>
            <p14:sldId id="418"/>
            <p14:sldId id="419"/>
            <p14:sldId id="422"/>
            <p14:sldId id="423"/>
            <p14:sldId id="426"/>
            <p14:sldId id="427"/>
            <p14:sldId id="429"/>
            <p14:sldId id="430"/>
            <p14:sldId id="431"/>
            <p14:sldId id="428"/>
            <p14:sldId id="421"/>
            <p14:sldId id="425"/>
            <p14:sldId id="34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Firsov" initials="A" lastIdx="114" clrIdx="0">
    <p:extLst>
      <p:ext uri="{19B8F6BF-5375-455C-9EA6-DF929625EA0E}">
        <p15:presenceInfo xmlns:p15="http://schemas.microsoft.com/office/powerpoint/2012/main" userId="AFirsov" providerId="None"/>
      </p:ext>
    </p:extLst>
  </p:cmAuthor>
  <p:cmAuthor id="2" name="compeyes" initials="c" lastIdx="1" clrIdx="1">
    <p:extLst>
      <p:ext uri="{19B8F6BF-5375-455C-9EA6-DF929625EA0E}">
        <p15:presenceInfo xmlns:p15="http://schemas.microsoft.com/office/powerpoint/2012/main" userId="compeye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FF"/>
    <a:srgbClr val="00FF00"/>
    <a:srgbClr val="FFFF00"/>
    <a:srgbClr val="FCCDB6"/>
    <a:srgbClr val="D9D9D9"/>
    <a:srgbClr val="004568"/>
    <a:srgbClr val="0074AF"/>
    <a:srgbClr val="00B0F0"/>
    <a:srgbClr val="6EAA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14" autoAdjust="0"/>
    <p:restoredTop sz="96215" autoAdjust="0"/>
  </p:normalViewPr>
  <p:slideViewPr>
    <p:cSldViewPr snapToGrid="0">
      <p:cViewPr varScale="1">
        <p:scale>
          <a:sx n="75" d="100"/>
          <a:sy n="75" d="100"/>
        </p:scale>
        <p:origin x="2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-8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21:36:34.089" idx="114">
    <p:pos x="10" y="10"/>
    <p:text>http://cv-tricks.com/cnn/understand-resnet-alexnet-vgg-inception/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4T00:04:45.721" idx="101">
    <p:pos x="10" y="10"/>
    <p:text>https://stackoverflow.com/questions/38450104/how-to-visualize-filters-after-the-1st-layer-trained-by-cnns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4T00:15:21.850" idx="102">
    <p:pos x="10" y="10"/>
    <p:text>http://cs231n.github.io/understanding-cnn/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4T00:29:05.673" idx="103">
    <p:pos x="10" y="10"/>
    <p:text>http://cs231n.github.io/understanding-cnn/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4T13:06:59.610" idx="106">
    <p:pos x="10" y="10"/>
    <p:text>https://cs.stanford.edu/people/karpathy/cnnembed/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3-24T17:47:00.651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4T13:26:56.647" idx="107">
    <p:pos x="10" y="10"/>
    <p:text>http://www.mdpi.com/2072-4292/7/11/14680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4T13:26:56.647" idx="107">
    <p:pos x="10" y="10"/>
    <p:text>http://www.mdpi.com/2072-4292/7/11/14680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4T13:30:22.269" idx="108">
    <p:pos x="10" y="10"/>
    <p:text>http://www.evolvingai.org/fooling</p:text>
    <p:extLst>
      <p:ext uri="{C676402C-5697-4E1C-873F-D02D1690AC5C}">
        <p15:threadingInfo xmlns:p15="http://schemas.microsoft.com/office/powerpoint/2012/main" timeZoneBias="-420"/>
      </p:ext>
    </p:extLst>
  </p:cm>
  <p:cm authorId="1" dt="2018-03-24T13:38:25.292" idx="109">
    <p:pos x="106" y="106"/>
    <p:text>https://www.youtube.com/watch?v=M2IebCN9Ht4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4T13:01:57.315" idx="104">
    <p:pos x="10" y="10"/>
    <p:text>https://www.kdnuggets.com/2016/04/top-15-frameworks-machine-learning-experts.html</p:text>
    <p:extLst>
      <p:ext uri="{C676402C-5697-4E1C-873F-D02D1690AC5C}">
        <p15:threadingInfo xmlns:p15="http://schemas.microsoft.com/office/powerpoint/2012/main" timeZoneBias="-420"/>
      </p:ext>
    </p:extLst>
  </p:cm>
  <p:cm authorId="1" dt="2018-03-24T13:04:52.732" idx="105">
    <p:pos x="106" y="106"/>
    <p:text>https://github.com/keras-team/keras/blob/master/examples/cifar10_cnn.py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1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2T23:17:53.477" idx="32">
    <p:pos x="10" y="10"/>
    <p:text>https://en.wikipedia.org/wiki/Canny_edge_detector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22:14:30.135" idx="87">
    <p:pos x="10" y="10"/>
    <p:text>http://www.samyzaf.com/ML/cifar10/cifar10.html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22:14:30.135" idx="87">
    <p:pos x="10" y="10"/>
    <p:text>http://www.samyzaf.com/ML/cifar10/cifar10.html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23:00:22.362" idx="90">
    <p:pos x="10" y="10"/>
    <p:text>http://labelme.csail.mit.edu/Release3.0/</p:text>
    <p:extLst>
      <p:ext uri="{C676402C-5697-4E1C-873F-D02D1690AC5C}">
        <p15:threadingInfo xmlns:p15="http://schemas.microsoft.com/office/powerpoint/2012/main" timeZoneBias="-420"/>
      </p:ext>
    </p:extLst>
  </p:cm>
  <p:cm authorId="1" dt="2018-03-14T23:01:34.577" idx="91">
    <p:pos x="106" y="106"/>
    <p:text>https://voice.mozilla.org/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23:04:59.550" idx="93">
    <p:pos x="10" y="10"/>
    <p:text>https://www.galaxyzoo.org/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3T23:04:41.877" idx="99">
    <p:pos x="10" y="10"/>
    <p:text>https://towardsdatascience.com/activation-functions-neural-networks-1cbd9f8d91d6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9T19:28:47.917" idx="78">
    <p:pos x="10" y="10"/>
    <p:text>https://en.wikipedia.org/wiki/Overfitting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9T19:28:47.917" idx="78">
    <p:pos x="10" y="10"/>
    <p:text>https://en.wikipedia.org/wiki/Overfitting</p:text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3T23:09:13.041" idx="100">
    <p:pos x="10" y="10"/>
    <p:text>https://medium.com/machine-learning-for-humans/neural-networks-deep-learning-cdad8aeae49b</p:text>
    <p:extLst>
      <p:ext uri="{C676402C-5697-4E1C-873F-D02D1690AC5C}">
        <p15:threadingInfo xmlns:p15="http://schemas.microsoft.com/office/powerpoint/2012/main" timeZoneBias="-4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A53DD9F4-DF5D-4853-846C-C8E42842FED0}" type="datetime1">
              <a:rPr lang="en-US" smtClean="0"/>
              <a:t>10/28/20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3952E4CF-58E4-488D-813D-80D6CEADAF80}" type="datetime1">
              <a:rPr lang="en-US" smtClean="0"/>
              <a:t>10/28/20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templates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9E0DB05-3148-4990-9B22-9819935BD38D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847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C8CA-7624-46CE-A460-A1C79D68F321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491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27CC-35EA-4003-B9D1-040586C176CE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076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- no top ba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1225485"/>
          </a:xfrm>
          <a:prstGeom prst="rect">
            <a:avLst/>
          </a:prstGeom>
          <a:solidFill>
            <a:srgbClr val="0074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63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73233B-0705-4E94-AE39-0FCF7FAB80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:a16="http://schemas.microsoft.com/office/drawing/2014/main" id="{011B0CED-3A92-43B0-A3DE-C37B6408D9DB}"/>
              </a:ext>
            </a:extLst>
          </p:cNvPr>
          <p:cNvSpPr txBox="1"/>
          <p:nvPr userDrawn="1"/>
        </p:nvSpPr>
        <p:spPr>
          <a:xfrm>
            <a:off x="329642" y="4267687"/>
            <a:ext cx="2664879" cy="329343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19050">
            <a:solidFill>
              <a:schemeClr val="tx1"/>
            </a:solidFill>
          </a:ln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Neal Creative  | click &amp;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Learn more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EF3013-858C-4FFF-B19A-1F10A879C4E8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1000" baseline="30000" dirty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22215384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EEE197-7B3D-420C-8D35-83CAE6B36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solidFill>
            <a:schemeClr val="bg1">
              <a:lumMod val="95000"/>
            </a:schemeClr>
          </a:solidFill>
        </p:spPr>
        <p:txBody>
          <a:bodyPr vert="horz" lIns="457200" tIns="45720" rIns="457200" bIns="45720" rtlCol="0" anchor="ctr">
            <a:noAutofit/>
          </a:bodyPr>
          <a:lstStyle>
            <a:lvl1pPr>
              <a:defRPr lang="en-US" sz="3400" spc="160" baseline="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62543769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- no top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1225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hlinkClick r:id="rId2"/>
          </p:cNvPr>
          <p:cNvSpPr txBox="1"/>
          <p:nvPr userDrawn="1"/>
        </p:nvSpPr>
        <p:spPr>
          <a:xfrm>
            <a:off x="9524236" y="6316156"/>
            <a:ext cx="2426464" cy="367873"/>
          </a:xfrm>
          <a:prstGeom prst="roundRect">
            <a:avLst>
              <a:gd name="adj" fmla="val 50000"/>
            </a:avLst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Neal Creative</a:t>
            </a:r>
            <a:r>
              <a:rPr lang="en-US" sz="1100" baseline="0" dirty="0">
                <a:solidFill>
                  <a:schemeClr val="bg1"/>
                </a:solidFill>
              </a:rPr>
              <a:t>  | </a:t>
            </a:r>
            <a:r>
              <a:rPr lang="en-US" sz="1100" b="1" baseline="0" dirty="0">
                <a:solidFill>
                  <a:schemeClr val="bg1"/>
                </a:solidFill>
              </a:rPr>
              <a:t>Learn more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34A05A-4AD6-4BC6-B6EA-314331190DB2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1000" baseline="30000" dirty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322627904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E9D5-E265-4213-A5CD-577AC4CAB490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521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6C9A0-9420-42C4-8F4B-5222CA9CCA2C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30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30BDB-E56D-4170-AC24-970814480DEF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7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67E69-98A9-46AA-9224-9228EBCFD3FF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07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23565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30389-6239-4B6A-ABF4-AE809CD3B721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11480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854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DD846-BC43-49BA-A2F7-36889ED77C62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10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FD97-11F8-406C-BF72-C66E03305391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865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D9686B8-A8FB-4103-8677-7D2699419F40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0" y="0"/>
            <a:ext cx="12192000" cy="1050758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</a:pPr>
            <a:endParaRPr lang="en-US" sz="3400" b="0" i="0" spc="160" baseline="0">
              <a:gradFill>
                <a:gsLst>
                  <a:gs pos="0">
                    <a:schemeClr val="tx2"/>
                  </a:gs>
                  <a:gs pos="100000">
                    <a:schemeClr val="tx2"/>
                  </a:gs>
                </a:gsLst>
                <a:lin ang="5400000" scaled="1"/>
              </a:gra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72" r:id="rId12"/>
    <p:sldLayoutId id="2147483673" r:id="rId13"/>
    <p:sldLayoutId id="2147483677" r:id="rId14"/>
    <p:sldLayoutId id="2147483679" r:id="rId15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2.xm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311.2901.pdf" TargetMode="Externa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4.xml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5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6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volving-AI-Lab/fooling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1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ghakot/keras-vis" TargetMode="External"/><Relationship Id="rId2" Type="http://schemas.openxmlformats.org/officeDocument/2006/relationships/hyperlink" Target="https://github.com/InFoCusp/tf_cnnvis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yosinski/deep-visualization-toolbox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8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yerson.ca/~aharley/vis/conv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876132"/>
            <a:ext cx="12192000" cy="10507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Introduction to convolutional Neural Networks</a:t>
            </a:r>
          </a:p>
        </p:txBody>
      </p:sp>
      <p:pic>
        <p:nvPicPr>
          <p:cNvPr id="1026" name="Picture 2" descr="https://education.nsu.ru/college_computervision/images/tild6566-6238-4365-a133-323166643936____.png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00" y="728832"/>
            <a:ext cx="3241622" cy="108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019550" y="4079290"/>
            <a:ext cx="4152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Artemiy</a:t>
            </a:r>
            <a:r>
              <a:rPr lang="en-US" sz="2800" dirty="0"/>
              <a:t> </a:t>
            </a:r>
            <a:r>
              <a:rPr lang="en-US" sz="2800" dirty="0" err="1"/>
              <a:t>Firsov</a:t>
            </a:r>
            <a:endParaRPr lang="ru-RU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087F6-ED1B-4F37-A2CA-4D2DC62B2049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083" y="-6768"/>
            <a:ext cx="27305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25611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pooling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58" t="14067" r="20628" b="-302"/>
          <a:stretch/>
        </p:blipFill>
        <p:spPr>
          <a:xfrm>
            <a:off x="3045401" y="2186020"/>
            <a:ext cx="5677525" cy="428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090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vs average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7508" y="3057993"/>
            <a:ext cx="50966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Max – gives shift invariance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Average – preserves information about low activations</a:t>
            </a:r>
            <a:endParaRPr lang="ru-RU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58" t="14067" r="20628" b="-302"/>
          <a:stretch/>
        </p:blipFill>
        <p:spPr>
          <a:xfrm>
            <a:off x="5646641" y="1785541"/>
            <a:ext cx="5677525" cy="428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0725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and padding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  <p:pic>
        <p:nvPicPr>
          <p:cNvPr id="15362" name="Picture 2" descr="https://adeshpande3.github.io/assets/Strid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84832"/>
            <a:ext cx="7234575" cy="2874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https://adeshpande3.github.io/assets/Pad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" r="55011"/>
          <a:stretch/>
        </p:blipFill>
        <p:spPr bwMode="auto">
          <a:xfrm>
            <a:off x="7234575" y="1540418"/>
            <a:ext cx="4377127" cy="397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689938" y="5511794"/>
            <a:ext cx="1439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Stride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00385" y="5511793"/>
            <a:ext cx="1439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Padding</a:t>
            </a:r>
          </a:p>
        </p:txBody>
      </p:sp>
    </p:spTree>
    <p:extLst>
      <p:ext uri="{BB962C8B-B14F-4D97-AF65-F5344CB8AC3E}">
        <p14:creationId xmlns:p14="http://schemas.microsoft.com/office/powerpoint/2010/main" val="415204203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697547" y="3019047"/>
            <a:ext cx="753313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What is the size of an image for a human to understand what is in it?</a:t>
            </a:r>
          </a:p>
        </p:txBody>
      </p:sp>
    </p:spTree>
    <p:extLst>
      <p:ext uri="{BB962C8B-B14F-4D97-AF65-F5344CB8AC3E}">
        <p14:creationId xmlns:p14="http://schemas.microsoft.com/office/powerpoint/2010/main" val="251666600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Tiny images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09205" y="6101372"/>
            <a:ext cx="5549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http://groups.csail.mit.edu/vision/TinyImages/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28" y="3262104"/>
            <a:ext cx="4297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80 million of images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32х32 </a:t>
            </a:r>
            <a:r>
              <a:rPr lang="en-US" sz="2400" dirty="0"/>
              <a:t>pixels</a:t>
            </a:r>
          </a:p>
        </p:txBody>
      </p:sp>
      <p:pic>
        <p:nvPicPr>
          <p:cNvPr id="1026" name="Picture 2" descr="Image result for tiny images datas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061" y="1859466"/>
            <a:ext cx="7377939" cy="3636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5207000" y="1859466"/>
            <a:ext cx="6604000" cy="439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18100" y="2981527"/>
            <a:ext cx="6692900" cy="439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842932" y="4141350"/>
            <a:ext cx="7082368" cy="439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882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Tiny images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09205" y="6101372"/>
            <a:ext cx="5549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http://groups.csail.mit.edu/vision/TinyImages/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28" y="3262104"/>
            <a:ext cx="4297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80 million of images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32х32 </a:t>
            </a:r>
            <a:r>
              <a:rPr lang="en-US" sz="2400" dirty="0"/>
              <a:t>pixels</a:t>
            </a:r>
          </a:p>
        </p:txBody>
      </p:sp>
      <p:pic>
        <p:nvPicPr>
          <p:cNvPr id="1026" name="Picture 2" descr="Image result for tiny images datas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061" y="1859466"/>
            <a:ext cx="7377939" cy="3636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053196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Cifar-10, cifar-100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621061" y="6101372"/>
            <a:ext cx="52196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https://www.cs.toronto.edu/~kriz/cifar.html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78272" y="1820277"/>
            <a:ext cx="665647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Extracted from Tiny Images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CIFAR-10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60000 picture</a:t>
            </a:r>
            <a:r>
              <a:rPr lang="ru-RU" sz="2400" dirty="0"/>
              <a:t> (50.000</a:t>
            </a:r>
            <a:r>
              <a:rPr lang="en-US" sz="2400" dirty="0"/>
              <a:t> train</a:t>
            </a:r>
            <a:r>
              <a:rPr lang="ru-RU" sz="2400" dirty="0"/>
              <a:t>/10.000</a:t>
            </a:r>
            <a:r>
              <a:rPr lang="en-US" sz="2400" dirty="0"/>
              <a:t> test</a:t>
            </a:r>
            <a:r>
              <a:rPr lang="ru-RU" sz="24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/>
              <a:t>32х32 </a:t>
            </a:r>
            <a:r>
              <a:rPr lang="en-US" sz="2400" dirty="0"/>
              <a:t>pixels</a:t>
            </a:r>
            <a:endParaRPr lang="ru-R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/>
              <a:t>10 </a:t>
            </a:r>
            <a:r>
              <a:rPr lang="en-US" sz="2400" dirty="0"/>
              <a:t>classes</a:t>
            </a:r>
            <a:r>
              <a:rPr lang="ru-RU" sz="2400" dirty="0"/>
              <a:t> </a:t>
            </a:r>
            <a:r>
              <a:rPr lang="en-US" sz="2400" dirty="0"/>
              <a:t>- </a:t>
            </a:r>
            <a:r>
              <a:rPr lang="ru-RU" sz="2400" dirty="0"/>
              <a:t>6.000 </a:t>
            </a:r>
            <a:r>
              <a:rPr lang="en-US" sz="2400" dirty="0"/>
              <a:t>pictures in each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CIFAR-100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6000 pictures</a:t>
            </a:r>
            <a:r>
              <a:rPr lang="ru-RU" sz="2400" dirty="0"/>
              <a:t>(5.000</a:t>
            </a:r>
            <a:r>
              <a:rPr lang="en-US" sz="2400" dirty="0"/>
              <a:t> train</a:t>
            </a:r>
            <a:r>
              <a:rPr lang="ru-RU" sz="2400" dirty="0"/>
              <a:t>/1.000</a:t>
            </a:r>
            <a:r>
              <a:rPr lang="en-US" sz="2400" dirty="0"/>
              <a:t> test</a:t>
            </a:r>
            <a:r>
              <a:rPr lang="ru-RU" sz="24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/>
              <a:t>32х32 </a:t>
            </a:r>
            <a:r>
              <a:rPr lang="en-US" sz="2400" dirty="0"/>
              <a:t>pixels</a:t>
            </a:r>
            <a:endParaRPr lang="ru-R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/>
              <a:t>100 </a:t>
            </a:r>
            <a:r>
              <a:rPr lang="en-US" sz="2400" dirty="0"/>
              <a:t>classes - </a:t>
            </a:r>
            <a:r>
              <a:rPr lang="ru-RU" sz="2400" dirty="0"/>
              <a:t>600 </a:t>
            </a:r>
            <a:r>
              <a:rPr lang="en-US" sz="2400" dirty="0"/>
              <a:t>pictures in each</a:t>
            </a:r>
            <a:endParaRPr lang="ru-R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4720619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ImageNET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3840" y="1669334"/>
            <a:ext cx="65795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Structured using </a:t>
            </a:r>
            <a:r>
              <a:rPr lang="en-US" sz="2400" dirty="0" err="1"/>
              <a:t>WordNET</a:t>
            </a:r>
            <a:r>
              <a:rPr lang="en-US" sz="2400" dirty="0"/>
              <a:t> ontology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15 </a:t>
            </a:r>
            <a:r>
              <a:rPr lang="en-US" sz="2400" dirty="0"/>
              <a:t>million pictures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20.000 </a:t>
            </a:r>
            <a:r>
              <a:rPr lang="en-US" sz="2400" dirty="0"/>
              <a:t>categories - is this enough?</a:t>
            </a:r>
            <a:endParaRPr lang="ru-RU" sz="2400" dirty="0"/>
          </a:p>
        </p:txBody>
      </p:sp>
      <p:sp>
        <p:nvSpPr>
          <p:cNvPr id="7" name="Rectangle 6"/>
          <p:cNvSpPr/>
          <p:nvPr/>
        </p:nvSpPr>
        <p:spPr>
          <a:xfrm>
            <a:off x="312902" y="6101372"/>
            <a:ext cx="3320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http://www.image-net.org/</a:t>
            </a:r>
          </a:p>
        </p:txBody>
      </p:sp>
      <p:sp>
        <p:nvSpPr>
          <p:cNvPr id="8" name="Rectangle 7"/>
          <p:cNvSpPr/>
          <p:nvPr/>
        </p:nvSpPr>
        <p:spPr>
          <a:xfrm>
            <a:off x="8297651" y="6101372"/>
            <a:ext cx="37513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https://wordnet.princeton.edu/</a:t>
            </a:r>
          </a:p>
        </p:txBody>
      </p:sp>
      <p:pic>
        <p:nvPicPr>
          <p:cNvPr id="2050" name="Picture 2" descr="Image result for imagen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083" y="2860047"/>
            <a:ext cx="8632728" cy="324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230045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ImageNET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3840" y="1669334"/>
            <a:ext cx="10817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Structured using </a:t>
            </a:r>
            <a:r>
              <a:rPr lang="en-US" sz="2400" dirty="0" err="1"/>
              <a:t>WordNET</a:t>
            </a:r>
            <a:r>
              <a:rPr lang="en-US" sz="2400" dirty="0"/>
              <a:t> ontology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15 </a:t>
            </a:r>
            <a:r>
              <a:rPr lang="en-US" sz="2400" dirty="0"/>
              <a:t>million pictures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20.000 </a:t>
            </a:r>
            <a:r>
              <a:rPr lang="en-US" sz="2400" dirty="0"/>
              <a:t>categories – in English language there are 100.000 categories</a:t>
            </a:r>
            <a:endParaRPr lang="ru-RU" sz="2400" dirty="0"/>
          </a:p>
        </p:txBody>
      </p:sp>
      <p:sp>
        <p:nvSpPr>
          <p:cNvPr id="7" name="Rectangle 6"/>
          <p:cNvSpPr/>
          <p:nvPr/>
        </p:nvSpPr>
        <p:spPr>
          <a:xfrm>
            <a:off x="312902" y="6101372"/>
            <a:ext cx="3320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http://www.image-net.org/</a:t>
            </a:r>
          </a:p>
        </p:txBody>
      </p:sp>
      <p:sp>
        <p:nvSpPr>
          <p:cNvPr id="8" name="Rectangle 7"/>
          <p:cNvSpPr/>
          <p:nvPr/>
        </p:nvSpPr>
        <p:spPr>
          <a:xfrm>
            <a:off x="8297651" y="6101372"/>
            <a:ext cx="37513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https://wordnet.princeton.edu/</a:t>
            </a:r>
          </a:p>
        </p:txBody>
      </p:sp>
      <p:pic>
        <p:nvPicPr>
          <p:cNvPr id="2050" name="Picture 2" descr="Image result for imagen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083" y="2860047"/>
            <a:ext cx="8632728" cy="324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75660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gather dataset?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24128" y="1551432"/>
            <a:ext cx="51566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By yourself</a:t>
            </a:r>
            <a:r>
              <a:rPr lang="ru-RU" sz="2400" dirty="0"/>
              <a:t> ))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Open datasets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Download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Volunteers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LabelMe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Common Voice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Freelancers</a:t>
            </a:r>
            <a:endParaRPr lang="ru-R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Yandex</a:t>
            </a:r>
            <a:r>
              <a:rPr lang="en-US" sz="2400" dirty="0"/>
              <a:t> </a:t>
            </a:r>
            <a:r>
              <a:rPr lang="en-US" sz="2400" dirty="0" err="1"/>
              <a:t>Toloka</a:t>
            </a:r>
            <a:endParaRPr lang="ru-R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Amazon Mechanical Turk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Automatically</a:t>
            </a:r>
            <a:endParaRPr lang="ru-R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Youtube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VK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6146" name="Picture 2" descr="test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296" y="2084832"/>
            <a:ext cx="4806169" cy="411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47051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minutes questionnaire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Shape 136"/>
          <p:cNvSpPr txBox="1"/>
          <p:nvPr/>
        </p:nvSpPr>
        <p:spPr>
          <a:xfrm>
            <a:off x="2366962" y="1952625"/>
            <a:ext cx="7031038" cy="41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 dirty="0"/>
              <a:t>What is a local feature</a:t>
            </a:r>
            <a:r>
              <a:rPr lang="ru-RU" sz="2400" b="0" i="0" u="none" strike="noStrike" cap="none" dirty="0"/>
              <a:t>?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ru-RU" sz="2400" b="0" i="0" u="none" strike="noStrike" cap="none" dirty="0"/>
              <a:t>4 </a:t>
            </a:r>
            <a:r>
              <a:rPr lang="en-US" sz="2400" b="0" i="0" u="none" strike="noStrike" cap="none" dirty="0"/>
              <a:t>characteristics of the local feature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ru-RU" sz="2400" b="0" i="0" u="none" strike="noStrike" cap="none" dirty="0"/>
              <a:t>2 </a:t>
            </a:r>
            <a:r>
              <a:rPr lang="en-US" sz="2400" b="0" i="0" u="none" strike="noStrike" cap="none" dirty="0"/>
              <a:t>types of features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 b="0" i="0" u="none" strike="noStrike" cap="none" dirty="0"/>
              <a:t>Corner prop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 b="0" i="0" u="none" strike="noStrike" cap="none" dirty="0"/>
              <a:t>Harris detector</a:t>
            </a:r>
            <a:endParaRPr dirty="0"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 b="0" i="0" u="none" strike="noStrike" cap="none" dirty="0"/>
              <a:t>Derivative matrix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 b="0" i="0" u="none" strike="noStrike" cap="none" dirty="0"/>
              <a:t>How to deal with local feature scale</a:t>
            </a:r>
            <a:r>
              <a:rPr lang="ru-RU" sz="2400" b="0" i="0" u="none" strike="noStrike" cap="none" dirty="0"/>
              <a:t>?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ru-RU" sz="2400" b="0" i="0" u="none" strike="noStrike" cap="none" dirty="0" err="1"/>
              <a:t>Difference</a:t>
            </a:r>
            <a:r>
              <a:rPr lang="ru-RU" sz="2400" b="0" i="0" u="none" strike="noStrike" cap="none" dirty="0"/>
              <a:t> </a:t>
            </a:r>
            <a:r>
              <a:rPr lang="ru-RU" sz="2400" b="0" i="0" u="none" strike="noStrike" cap="none" dirty="0" err="1"/>
              <a:t>of</a:t>
            </a:r>
            <a:r>
              <a:rPr lang="ru-RU" sz="2400" b="0" i="0" u="none" strike="noStrike" cap="none" dirty="0"/>
              <a:t> </a:t>
            </a:r>
            <a:r>
              <a:rPr lang="ru-RU" sz="2400" b="0" i="0" u="none" strike="noStrike" cap="none" dirty="0" err="1"/>
              <a:t>Gaussians</a:t>
            </a:r>
            <a:r>
              <a:rPr lang="ru-RU" sz="2400" b="0" i="0" u="none" strike="noStrike" cap="none" dirty="0"/>
              <a:t> (</a:t>
            </a:r>
            <a:r>
              <a:rPr lang="ru-RU" sz="2400" b="0" i="0" u="none" strike="noStrike" cap="none" dirty="0" err="1"/>
              <a:t>DoG</a:t>
            </a:r>
            <a:r>
              <a:rPr lang="ru-RU" sz="2400" b="0" i="0" u="none" strike="noStrike" cap="none" dirty="0"/>
              <a:t>)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 b="0" i="0" u="none" strike="noStrike" cap="none" dirty="0"/>
              <a:t>What is the local feature descriptor</a:t>
            </a:r>
            <a:r>
              <a:rPr lang="ru-RU" sz="2400" b="0" i="0" u="none" strike="noStrike" cap="none" dirty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4616131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Galaxy project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79551" y="3059660"/>
            <a:ext cx="37775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Started in </a:t>
            </a:r>
            <a:r>
              <a:rPr lang="ru-RU" sz="2400" dirty="0"/>
              <a:t>2007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By 2008, they had </a:t>
            </a:r>
            <a:r>
              <a:rPr lang="ru-RU" sz="2400" dirty="0"/>
              <a:t>60.000.000 </a:t>
            </a:r>
            <a:r>
              <a:rPr lang="en-US" sz="2400" dirty="0"/>
              <a:t>of labels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150.000 </a:t>
            </a:r>
            <a:r>
              <a:rPr lang="en-US" sz="2400" dirty="0"/>
              <a:t>volunteers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975" y="1589191"/>
            <a:ext cx="820102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5800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problems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7654" y="2705606"/>
            <a:ext cx="46169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Dead neurons</a:t>
            </a:r>
            <a:r>
              <a:rPr lang="ru-RU" sz="2400" dirty="0"/>
              <a:t> – </a:t>
            </a:r>
            <a:r>
              <a:rPr lang="en-US" sz="2400" dirty="0"/>
              <a:t>always the same output value 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Saturation (low gradients)</a:t>
            </a:r>
            <a:r>
              <a:rPr lang="ru-RU" sz="2400" dirty="0"/>
              <a:t> – </a:t>
            </a:r>
            <a:r>
              <a:rPr lang="en-US" sz="2400" dirty="0"/>
              <a:t>very low weight change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Which activation functions have these problems?</a:t>
            </a:r>
          </a:p>
        </p:txBody>
      </p:sp>
    </p:spTree>
    <p:extLst>
      <p:ext uri="{BB962C8B-B14F-4D97-AF65-F5344CB8AC3E}">
        <p14:creationId xmlns:p14="http://schemas.microsoft.com/office/powerpoint/2010/main" val="775626331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problems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 dirty="0"/>
          </a:p>
        </p:txBody>
      </p:sp>
      <p:pic>
        <p:nvPicPr>
          <p:cNvPr id="7" name="Picture 2" descr="Image result for relu and sigmoi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164" y="2705606"/>
            <a:ext cx="6295658" cy="2532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17654" y="2705606"/>
            <a:ext cx="46169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Dead neurons</a:t>
            </a:r>
            <a:r>
              <a:rPr lang="ru-RU" sz="2400" dirty="0"/>
              <a:t> – </a:t>
            </a:r>
            <a:r>
              <a:rPr lang="en-US" sz="2400" dirty="0"/>
              <a:t>always the same output value 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Saturation (low gradients)</a:t>
            </a:r>
            <a:r>
              <a:rPr lang="ru-RU" sz="2400" dirty="0"/>
              <a:t> – </a:t>
            </a:r>
            <a:r>
              <a:rPr lang="en-US" sz="2400" dirty="0"/>
              <a:t>very low weight change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Which activation functions have these problems?</a:t>
            </a:r>
          </a:p>
        </p:txBody>
      </p:sp>
    </p:spTree>
    <p:extLst>
      <p:ext uri="{BB962C8B-B14F-4D97-AF65-F5344CB8AC3E}">
        <p14:creationId xmlns:p14="http://schemas.microsoft.com/office/powerpoint/2010/main" val="2558614518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 dirty="0"/>
          </a:p>
        </p:txBody>
      </p:sp>
      <p:pic>
        <p:nvPicPr>
          <p:cNvPr id="24578" name="Picture 2" descr="Image resu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0418" y="585216"/>
            <a:ext cx="5885488" cy="5885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0" y="1780500"/>
            <a:ext cx="42871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Symptom</a:t>
            </a:r>
            <a:r>
              <a:rPr lang="ru-RU" sz="2400" dirty="0"/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Model performs well on training data, but fails on test data</a:t>
            </a:r>
          </a:p>
        </p:txBody>
      </p:sp>
    </p:spTree>
    <p:extLst>
      <p:ext uri="{BB962C8B-B14F-4D97-AF65-F5344CB8AC3E}">
        <p14:creationId xmlns:p14="http://schemas.microsoft.com/office/powerpoint/2010/main" val="7934734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1780500"/>
            <a:ext cx="91440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Symptom</a:t>
            </a:r>
            <a:r>
              <a:rPr lang="ru-RU" sz="2400" dirty="0"/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Model performs well on training data, but fails on test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Solution</a:t>
            </a:r>
            <a:r>
              <a:rPr lang="ru-RU" sz="2400" dirty="0"/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Regularization</a:t>
            </a:r>
            <a:endParaRPr lang="ru-RU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Get more data</a:t>
            </a:r>
            <a:endParaRPr lang="ru-RU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Augment data</a:t>
            </a:r>
            <a:endParaRPr lang="ru-RU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Apply dropout technique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Decrease architectural </a:t>
            </a:r>
          </a:p>
          <a:p>
            <a:pPr lvl="1"/>
            <a:r>
              <a:rPr lang="en-US" sz="2400" dirty="0"/>
              <a:t>complexity</a:t>
            </a:r>
            <a:endParaRPr lang="ru-RU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Batch Normalization</a:t>
            </a:r>
            <a:endParaRPr lang="ru-RU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ru-RU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704" y="2857568"/>
            <a:ext cx="3148991" cy="845096"/>
          </a:xfrm>
          <a:prstGeom prst="rect">
            <a:avLst/>
          </a:prstGeom>
        </p:spPr>
      </p:pic>
      <p:pic>
        <p:nvPicPr>
          <p:cNvPr id="1026" name="Picture 2" descr="https://cdn-images-1.medium.com/max/800/1*GUvLnDB2Q7lKHDNiwLQBN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315" y="3541293"/>
            <a:ext cx="6880685" cy="2554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31773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from NNs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 dirty="0"/>
          </a:p>
        </p:txBody>
      </p:sp>
      <p:pic>
        <p:nvPicPr>
          <p:cNvPr id="9220" name="Picture 4" descr="Image result for neural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459" y="2438869"/>
            <a:ext cx="6181410" cy="3347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976335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from NNs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 dirty="0"/>
          </a:p>
        </p:txBody>
      </p:sp>
      <p:pic>
        <p:nvPicPr>
          <p:cNvPr id="9220" name="Picture 4" descr="Image result for neural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459" y="2438869"/>
            <a:ext cx="6181410" cy="3347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7135318" y="2893102"/>
            <a:ext cx="2023672" cy="2518347"/>
            <a:chOff x="7135318" y="2893102"/>
            <a:chExt cx="2023672" cy="2518347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8109679" y="2998033"/>
              <a:ext cx="1049311" cy="2248524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793661" y="2893102"/>
              <a:ext cx="1365329" cy="2518347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7135318" y="2893102"/>
              <a:ext cx="809469" cy="2518347"/>
            </a:xfrm>
            <a:prstGeom prst="ellipse">
              <a:avLst/>
            </a:prstGeom>
            <a:noFill/>
            <a:ln w="76200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6017437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from NNs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 dirty="0"/>
          </a:p>
        </p:txBody>
      </p:sp>
      <p:pic>
        <p:nvPicPr>
          <p:cNvPr id="9220" name="Picture 4" descr="Image result for neural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438869"/>
            <a:ext cx="6181410" cy="3347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344670" y="3512371"/>
            <a:ext cx="9853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KNN</a:t>
            </a: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SVM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…..</a:t>
            </a:r>
          </a:p>
        </p:txBody>
      </p:sp>
      <p:cxnSp>
        <p:nvCxnSpPr>
          <p:cNvPr id="9" name="Straight Arrow Connector 8"/>
          <p:cNvCxnSpPr>
            <a:stCxn id="9220" idx="3"/>
            <a:endCxn id="7" idx="1"/>
          </p:cNvCxnSpPr>
          <p:nvPr/>
        </p:nvCxnSpPr>
        <p:spPr>
          <a:xfrm>
            <a:off x="7205538" y="4112536"/>
            <a:ext cx="313913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5439387" y="3110809"/>
            <a:ext cx="1766151" cy="2003452"/>
            <a:chOff x="7135318" y="2893102"/>
            <a:chExt cx="2023672" cy="2518347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8109679" y="2998033"/>
              <a:ext cx="1049311" cy="2248524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7793661" y="2893102"/>
              <a:ext cx="1365329" cy="2518347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>
              <a:off x="7135318" y="2893102"/>
              <a:ext cx="809469" cy="2518347"/>
            </a:xfrm>
            <a:prstGeom prst="ellipse">
              <a:avLst/>
            </a:prstGeom>
            <a:noFill/>
            <a:ln w="76200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2433394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from NNs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 dirty="0"/>
          </a:p>
        </p:txBody>
      </p:sp>
      <p:pic>
        <p:nvPicPr>
          <p:cNvPr id="9220" name="Picture 4" descr="Image result for neural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438869"/>
            <a:ext cx="6181410" cy="3347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>
            <a:stCxn id="9220" idx="3"/>
            <a:endCxn id="8" idx="1"/>
          </p:cNvCxnSpPr>
          <p:nvPr/>
        </p:nvCxnSpPr>
        <p:spPr>
          <a:xfrm flipV="1">
            <a:off x="7205538" y="4112535"/>
            <a:ext cx="1308875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6289756" y="3194286"/>
            <a:ext cx="915782" cy="178879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013953" y="3110809"/>
            <a:ext cx="1191585" cy="200345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84617" y="2263514"/>
            <a:ext cx="5561232" cy="3747541"/>
          </a:xfrm>
          <a:prstGeom prst="ellipse">
            <a:avLst/>
          </a:prstGeom>
          <a:noFill/>
          <a:ln w="762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514413" y="3697036"/>
            <a:ext cx="3296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Train with </a:t>
            </a:r>
            <a:r>
              <a:rPr lang="en-US" sz="2400"/>
              <a:t>new outputs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23867774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from CNN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38"/>
          <a:stretch/>
        </p:blipFill>
        <p:spPr>
          <a:xfrm>
            <a:off x="866339" y="2084832"/>
            <a:ext cx="10824740" cy="3698944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9282809" y="1805505"/>
            <a:ext cx="2154686" cy="34654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887472" y="1643783"/>
            <a:ext cx="2803607" cy="388133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543800" y="1643783"/>
            <a:ext cx="1206499" cy="3881330"/>
          </a:xfrm>
          <a:prstGeom prst="ellipse">
            <a:avLst/>
          </a:prstGeom>
          <a:noFill/>
          <a:ln w="762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0019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30400" y="1968500"/>
            <a:ext cx="8255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assume that you know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What a neuron 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Different activation functions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How to get features from 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What the MLP 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What the </a:t>
            </a:r>
            <a:r>
              <a:rPr lang="en-US" sz="2400" dirty="0" err="1"/>
              <a:t>softmax</a:t>
            </a:r>
            <a:r>
              <a:rPr lang="en-US" sz="2400" dirty="0"/>
              <a:t> 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What the epoch, hidden layer, cross-entropy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ML basics – classification, regression, </a:t>
            </a:r>
            <a:r>
              <a:rPr lang="en-US" sz="2400" dirty="0" err="1"/>
              <a:t>etc</a:t>
            </a:r>
            <a:r>
              <a:rPr lang="en-US" sz="2400" dirty="0"/>
              <a:t> + algorithms (SVM/KNN/</a:t>
            </a:r>
            <a:r>
              <a:rPr lang="en-US" sz="2400" dirty="0" err="1"/>
              <a:t>KMeans</a:t>
            </a:r>
            <a:r>
              <a:rPr lang="en-US" sz="2400" dirty="0"/>
              <a:t>, </a:t>
            </a:r>
            <a:r>
              <a:rPr lang="en-US" sz="2400" dirty="0" err="1"/>
              <a:t>etc</a:t>
            </a:r>
            <a:r>
              <a:rPr lang="en-US" sz="24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28917930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visualization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30</a:t>
            </a:fld>
            <a:endParaRPr lang="en-US" dirty="0"/>
          </a:p>
        </p:txBody>
      </p:sp>
      <p:pic>
        <p:nvPicPr>
          <p:cNvPr id="7170" name="Picture 2" descr="Image result for features from neural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418" y="2669448"/>
            <a:ext cx="11343582" cy="2300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4038452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Rgb</a:t>
            </a:r>
            <a:r>
              <a:rPr lang="en-US" dirty="0"/>
              <a:t> filter visualization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31</a:t>
            </a:fld>
            <a:endParaRPr lang="en-US" dirty="0"/>
          </a:p>
        </p:txBody>
      </p:sp>
      <p:pic>
        <p:nvPicPr>
          <p:cNvPr id="10242" name="Picture 2" descr="Image result for visualizing cnn laye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8873" y="2268089"/>
            <a:ext cx="7069685" cy="4019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573369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visualization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32</a:t>
            </a:fld>
            <a:endParaRPr lang="en-US" dirty="0"/>
          </a:p>
        </p:txBody>
      </p:sp>
      <p:pic>
        <p:nvPicPr>
          <p:cNvPr id="16386" name="Picture 2" descr="Image result for cnn activation visualiz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736" y="1682860"/>
            <a:ext cx="4186503" cy="4194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Image result for cnn activation visualiz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256" y="1672038"/>
            <a:ext cx="4232821" cy="4217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88780" y="5963753"/>
            <a:ext cx="2098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First layer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196" y="5963753"/>
            <a:ext cx="2098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Fifth layer</a:t>
            </a:r>
          </a:p>
        </p:txBody>
      </p:sp>
    </p:spTree>
    <p:extLst>
      <p:ext uri="{BB962C8B-B14F-4D97-AF65-F5344CB8AC3E}">
        <p14:creationId xmlns:p14="http://schemas.microsoft.com/office/powerpoint/2010/main" val="679010741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10050272" cy="1499616"/>
          </a:xfrm>
        </p:spPr>
        <p:txBody>
          <a:bodyPr/>
          <a:lstStyle/>
          <a:p>
            <a:r>
              <a:rPr lang="en-US" dirty="0"/>
              <a:t>Maximal neuron activation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33</a:t>
            </a:fld>
            <a:endParaRPr lang="en-US" dirty="0"/>
          </a:p>
        </p:txBody>
      </p:sp>
      <p:pic>
        <p:nvPicPr>
          <p:cNvPr id="17410" name="Picture 2" descr="http://cs231n.github.io/assets/cnnvis/pool5max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72" y="2084832"/>
            <a:ext cx="11096625" cy="4362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404143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00" y="597916"/>
            <a:ext cx="11569699" cy="1499616"/>
          </a:xfrm>
        </p:spPr>
        <p:txBody>
          <a:bodyPr/>
          <a:lstStyle/>
          <a:p>
            <a:r>
              <a:rPr lang="en-US" dirty="0"/>
              <a:t>Visualization of important data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34</a:t>
            </a:fld>
            <a:endParaRPr lang="en-US" dirty="0"/>
          </a:p>
        </p:txBody>
      </p:sp>
      <p:pic>
        <p:nvPicPr>
          <p:cNvPr id="18434" name="Picture 2" descr="http://cs231n.github.io/assets/cnnvis/occlude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099" y="1845171"/>
            <a:ext cx="6997136" cy="4625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700570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neuron stimulus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84164" y="3585270"/>
            <a:ext cx="5928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linkClick r:id="rId2"/>
              </a:rPr>
              <a:t>https://arxiv.org/pdf/1311.2901.pdf</a:t>
            </a:r>
            <a:r>
              <a:rPr lang="ru-RU" sz="2400" dirty="0"/>
              <a:t>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73338" y="3372787"/>
            <a:ext cx="4809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understand what part of the image caused the activation of the neuron</a:t>
            </a:r>
          </a:p>
        </p:txBody>
      </p:sp>
    </p:spTree>
    <p:extLst>
      <p:ext uri="{BB962C8B-B14F-4D97-AF65-F5344CB8AC3E}">
        <p14:creationId xmlns:p14="http://schemas.microsoft.com/office/powerpoint/2010/main" val="3004837524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tSNE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36</a:t>
            </a:fld>
            <a:endParaRPr lang="en-US" dirty="0"/>
          </a:p>
        </p:txBody>
      </p:sp>
      <p:pic>
        <p:nvPicPr>
          <p:cNvPr id="19458" name="Picture 2" descr="https://cs.stanford.edu/people/karpathy/cnnembed/cnn_embed_1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285896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37</a:t>
            </a:fld>
            <a:endParaRPr lang="en-US" dirty="0"/>
          </a:p>
        </p:txBody>
      </p:sp>
      <p:pic>
        <p:nvPicPr>
          <p:cNvPr id="20482" name="Picture 2" descr="https://cs.stanford.edu/people/karpathy/cnnembed/cnn_embed_4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537728" y="-498710"/>
            <a:ext cx="27432000" cy="274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4727161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Reconstruction of the image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65438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Реконструкция изображения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39</a:t>
            </a:fld>
            <a:endParaRPr lang="en-US" dirty="0"/>
          </a:p>
        </p:txBody>
      </p:sp>
      <p:pic>
        <p:nvPicPr>
          <p:cNvPr id="7" name="Picture 2" descr="Image result for image reconstruction from cn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0"/>
            <a:ext cx="11315700" cy="686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478342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</a:t>
            </a:r>
            <a:r>
              <a:rPr lang="en-US" dirty="0" err="1"/>
              <a:t>cnn</a:t>
            </a:r>
            <a:r>
              <a:rPr lang="en-US" dirty="0"/>
              <a:t> problems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0"/>
          <a:stretch/>
        </p:blipFill>
        <p:spPr>
          <a:xfrm>
            <a:off x="892660" y="2197100"/>
            <a:ext cx="9983007" cy="427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389797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Reconstruction of the image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40</a:t>
            </a:fld>
            <a:endParaRPr lang="en-US" dirty="0"/>
          </a:p>
        </p:txBody>
      </p:sp>
      <p:pic>
        <p:nvPicPr>
          <p:cNvPr id="7" name="Picture 2" descr="Image result for image reconstruction from cn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51" t="1204" r="-30" b="68223"/>
          <a:stretch/>
        </p:blipFill>
        <p:spPr bwMode="auto">
          <a:xfrm>
            <a:off x="419724" y="1903751"/>
            <a:ext cx="11660039" cy="3384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337310" y="5463888"/>
            <a:ext cx="7824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Fully connected layer preserves semantics, but loses spatial information</a:t>
            </a:r>
          </a:p>
        </p:txBody>
      </p:sp>
    </p:spTree>
    <p:extLst>
      <p:ext uri="{BB962C8B-B14F-4D97-AF65-F5344CB8AC3E}">
        <p14:creationId xmlns:p14="http://schemas.microsoft.com/office/powerpoint/2010/main" val="2908739647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trick </a:t>
            </a:r>
            <a:r>
              <a:rPr lang="en-US" dirty="0" err="1"/>
              <a:t>cNN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41</a:t>
            </a:fld>
            <a:endParaRPr lang="en-US" dirty="0"/>
          </a:p>
        </p:txBody>
      </p:sp>
      <p:pic>
        <p:nvPicPr>
          <p:cNvPr id="21506" name="Picture 2" descr="Image result for neural network foo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83830"/>
            <a:ext cx="12115398" cy="3876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233534" y="5776867"/>
            <a:ext cx="9327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linkClick r:id="rId3"/>
              </a:rPr>
              <a:t>https://github.com/Evolving-AI-Lab/fooling</a:t>
            </a:r>
            <a:r>
              <a:rPr lang="ru-RU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06090507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Frameworks of </a:t>
            </a:r>
            <a:r>
              <a:rPr lang="en-US" dirty="0" err="1"/>
              <a:t>Cnns</a:t>
            </a:r>
            <a:r>
              <a:rPr lang="en-US" dirty="0"/>
              <a:t> visualization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42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01200" y="3446770"/>
            <a:ext cx="81692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Tensorflow</a:t>
            </a:r>
            <a:r>
              <a:rPr lang="en-US" sz="2400" dirty="0"/>
              <a:t> - </a:t>
            </a:r>
            <a:r>
              <a:rPr lang="en-US" sz="2400" dirty="0">
                <a:hlinkClick r:id="rId2"/>
              </a:rPr>
              <a:t>https://github.com/InFoCusp/tf_cnnvis</a:t>
            </a:r>
            <a:r>
              <a:rPr lang="en-US" sz="2400" dirty="0"/>
              <a:t> </a:t>
            </a:r>
          </a:p>
          <a:p>
            <a:r>
              <a:rPr lang="en-US" sz="2400" dirty="0" err="1"/>
              <a:t>Keras</a:t>
            </a:r>
            <a:r>
              <a:rPr lang="en-US" sz="2400" dirty="0"/>
              <a:t> - </a:t>
            </a:r>
            <a:r>
              <a:rPr lang="en-US" sz="2400" dirty="0">
                <a:hlinkClick r:id="rId3"/>
              </a:rPr>
              <a:t>https://github.com/raghakot/keras-vis</a:t>
            </a:r>
            <a:r>
              <a:rPr lang="en-US" sz="2400" dirty="0"/>
              <a:t> </a:t>
            </a:r>
          </a:p>
          <a:p>
            <a:r>
              <a:rPr lang="en-US" sz="2400" dirty="0" err="1"/>
              <a:t>Caffe</a:t>
            </a:r>
            <a:r>
              <a:rPr lang="en-US" sz="2400" dirty="0"/>
              <a:t> - </a:t>
            </a:r>
            <a:r>
              <a:rPr lang="en-US" sz="2400" dirty="0">
                <a:hlinkClick r:id="rId4"/>
              </a:rPr>
              <a:t>https://github.com/yosinski/deep-visualization-toolbox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75526513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Cnn</a:t>
            </a:r>
            <a:r>
              <a:rPr lang="en-US" dirty="0"/>
              <a:t> frameworks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83105" y="2788171"/>
            <a:ext cx="3177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Keras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Caffe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Tensorflow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PyTorch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Theano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8953" y="265305"/>
            <a:ext cx="4643047" cy="620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982203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r>
              <a:rPr lang="ru-RU" dirty="0"/>
              <a:t>!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74371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38"/>
          <a:stretch/>
        </p:blipFill>
        <p:spPr>
          <a:xfrm>
            <a:off x="986260" y="2084832"/>
            <a:ext cx="10824740" cy="369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51065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15"/>
          <a:stretch/>
        </p:blipFill>
        <p:spPr>
          <a:xfrm>
            <a:off x="652474" y="1828800"/>
            <a:ext cx="11111752" cy="43878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C84496-D5AA-CA48-AE4A-19DAA52E5DF2}"/>
              </a:ext>
            </a:extLst>
          </p:cNvPr>
          <p:cNvSpPr txBox="1"/>
          <p:nvPr/>
        </p:nvSpPr>
        <p:spPr>
          <a:xfrm>
            <a:off x="7948083" y="1150358"/>
            <a:ext cx="4091517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Good </a:t>
            </a:r>
            <a:r>
              <a:rPr lang="en-US" dirty="0">
                <a:hlinkClick r:id="rId3"/>
              </a:rPr>
              <a:t>3D visual representation</a:t>
            </a:r>
            <a:r>
              <a:rPr lang="en-US" dirty="0"/>
              <a:t> of CNN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059673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Cnn</a:t>
            </a:r>
            <a:r>
              <a:rPr lang="en-US" dirty="0"/>
              <a:t> benefit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pic>
        <p:nvPicPr>
          <p:cNvPr id="3074" name="Picture 2" descr="http://cv-tricks.com/wp-content/uploads/2017/04/cnn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76" y="1829716"/>
            <a:ext cx="10786872" cy="403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720107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layer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620" y="313603"/>
            <a:ext cx="7447847" cy="746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7596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maxpooling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B0A4-337C-43CA-9A3D-F61AA4544BCA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Лаборатория аналитики потоковых данных и машинного обучения, НГУ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063" y="2084832"/>
            <a:ext cx="8126202" cy="3556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655117"/>
      </p:ext>
    </p:extLst>
  </p:cSld>
  <p:clrMapOvr>
    <a:masterClrMapping/>
  </p:clrMapOvr>
  <p:transition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TM02900720[[fn=Integral]]</Template>
  <TotalTime>4038</TotalTime>
  <Words>1014</Words>
  <Application>Microsoft Office PowerPoint</Application>
  <PresentationFormat>Широкоэкранный</PresentationFormat>
  <Paragraphs>276</Paragraphs>
  <Slides>44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44</vt:i4>
      </vt:variant>
    </vt:vector>
  </HeadingPairs>
  <TitlesOfParts>
    <vt:vector size="45" baseType="lpstr">
      <vt:lpstr>Integral</vt:lpstr>
      <vt:lpstr>Introduction to convolutional Neural Networks</vt:lpstr>
      <vt:lpstr>5 minutes questionnaire</vt:lpstr>
      <vt:lpstr>prerequisites</vt:lpstr>
      <vt:lpstr>Classic cnn problems</vt:lpstr>
      <vt:lpstr>CNN</vt:lpstr>
      <vt:lpstr>CNN</vt:lpstr>
      <vt:lpstr>Cnn benefit</vt:lpstr>
      <vt:lpstr>Convolution layer</vt:lpstr>
      <vt:lpstr>maxpooling</vt:lpstr>
      <vt:lpstr>Average pooling</vt:lpstr>
      <vt:lpstr>Max vs average</vt:lpstr>
      <vt:lpstr>Stride and padding</vt:lpstr>
      <vt:lpstr>Datasets</vt:lpstr>
      <vt:lpstr>Tiny images</vt:lpstr>
      <vt:lpstr>Tiny images</vt:lpstr>
      <vt:lpstr>Cifar-10, cifar-100</vt:lpstr>
      <vt:lpstr>ImageNET</vt:lpstr>
      <vt:lpstr>ImageNET</vt:lpstr>
      <vt:lpstr>How to gather dataset?</vt:lpstr>
      <vt:lpstr>Galaxy project</vt:lpstr>
      <vt:lpstr>Training problems</vt:lpstr>
      <vt:lpstr>Training problems</vt:lpstr>
      <vt:lpstr>overfitting</vt:lpstr>
      <vt:lpstr>overfitting</vt:lpstr>
      <vt:lpstr>Features from NNs</vt:lpstr>
      <vt:lpstr>Features from NNs</vt:lpstr>
      <vt:lpstr>Features from NNs</vt:lpstr>
      <vt:lpstr>Features from NNs</vt:lpstr>
      <vt:lpstr>Features from CNN</vt:lpstr>
      <vt:lpstr>Filter visualization</vt:lpstr>
      <vt:lpstr>Rgb filter visualization</vt:lpstr>
      <vt:lpstr>Activation visualization</vt:lpstr>
      <vt:lpstr>Maximal neuron activation</vt:lpstr>
      <vt:lpstr>Visualization of important data</vt:lpstr>
      <vt:lpstr>Visualization of neuron stimulus</vt:lpstr>
      <vt:lpstr>tSNE</vt:lpstr>
      <vt:lpstr>Презентация PowerPoint</vt:lpstr>
      <vt:lpstr>Reconstruction of the image</vt:lpstr>
      <vt:lpstr>Реконструкция изображения</vt:lpstr>
      <vt:lpstr>Reconstruction of the image</vt:lpstr>
      <vt:lpstr>How to trick cNN</vt:lpstr>
      <vt:lpstr>Frameworks of Cnns visualization</vt:lpstr>
      <vt:lpstr>Cnn frameworks</vt:lpstr>
      <vt:lpstr>Thank you!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Основы компьютерного зрения</dc:title>
  <dc:subject/>
  <dc:creator>AFirsov</dc:creator>
  <cp:keywords/>
  <dc:description/>
  <cp:lastModifiedBy>Artemiy Firsov</cp:lastModifiedBy>
  <cp:revision>369</cp:revision>
  <dcterms:created xsi:type="dcterms:W3CDTF">2018-02-15T13:46:29Z</dcterms:created>
  <dcterms:modified xsi:type="dcterms:W3CDTF">2020-10-28T19:25:28Z</dcterms:modified>
  <cp:category/>
</cp:coreProperties>
</file>